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 varScale="1">
        <p:scale>
          <a:sx n="64" d="100"/>
          <a:sy n="64" d="100"/>
        </p:scale>
        <p:origin x="13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62983" y="4481436"/>
            <a:ext cx="9245851" cy="1891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 Wang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chao.wang4@dell.com</a:t>
            </a:r>
          </a:p>
          <a:p>
            <a:r>
              <a:rPr lang="en-US" i="1" dirty="0">
                <a:solidFill>
                  <a:schemeClr val="bg1"/>
                </a:solidFill>
              </a:rPr>
              <a:t>Principal Engineer Product Technologist</a:t>
            </a:r>
          </a:p>
          <a:p>
            <a:r>
              <a:rPr lang="en-US" i="1" dirty="0">
                <a:solidFill>
                  <a:schemeClr val="bg1"/>
                </a:solidFill>
              </a:rPr>
              <a:t>ECS™ and DESDP™ Operational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dirty="0"/>
              <a:t>IntelliJ IDEA</a:t>
            </a:r>
            <a:r>
              <a:rPr lang="zh-CN" altLang="en-US" dirty="0"/>
              <a:t> </a:t>
            </a:r>
            <a:r>
              <a:rPr lang="en-US" altLang="zh-CN" dirty="0"/>
              <a:t>to open the “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Calculation”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New a task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320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Run that task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Open the Grafana to present the result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dirty="0"/>
              <a:t>Present the result</a:t>
            </a:r>
          </a:p>
          <a:p>
            <a:pPr lvl="1"/>
            <a:r>
              <a:rPr lang="en-US" altLang="zh-CN" dirty="0"/>
              <a:t>Login to http://&lt;Host IP&gt;:3000</a:t>
            </a:r>
            <a:r>
              <a:rPr lang="zh-CN" altLang="en-US" dirty="0"/>
              <a:t>，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Grafana dashboard</a:t>
            </a:r>
            <a:r>
              <a:rPr lang="zh-CN" altLang="en-US" dirty="0"/>
              <a:t>，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Optional</a:t>
            </a:r>
            <a:r>
              <a:rPr lang="zh-CN" altLang="en-US" dirty="0"/>
              <a:t>：</a:t>
            </a:r>
            <a:r>
              <a:rPr lang="en-US" altLang="zh-CN" dirty="0"/>
              <a:t>modify the time range and refresh sequence if using the simulator to generate the data</a:t>
            </a:r>
          </a:p>
          <a:p>
            <a:pPr lvl="2"/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directly access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altLang="zh-CN" dirty="0"/>
              <a:t>&lt;Host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en-US" altLang="zh-CN" dirty="0"/>
              <a:t>Username/Password</a:t>
            </a:r>
            <a:r>
              <a:rPr lang="zh-CN" altLang="en-US" dirty="0"/>
              <a:t>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Screenshot of Grafana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  <a:p>
            <a:r>
              <a:rPr lang="en-US" altLang="zh-CN" i="1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Optional: Connect Raspberry Pi 4 and run the app to collect the data in json format via a distance sensor</a:t>
            </a:r>
          </a:p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 local IDE (Or local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cluster) to run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Calculate the average value of each fixed time window (3s)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logical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&lt;=5m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5m &amp;&amp; &lt;= 7m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>
                <a:solidFill>
                  <a:schemeClr val="bg2">
                    <a:lumMod val="85000"/>
                    <a:lumOff val="15000"/>
                  </a:schemeClr>
                </a:solidFill>
              </a:rPr>
              <a:t>&gt; 7m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4302020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lang="zh-CN" altLang="en-US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Codes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Deploy a local 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en-US" altLang="zh-CN" dirty="0"/>
              <a:t>Download the deployment files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in the background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-d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scale in/out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undeploy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Rerun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Performing the “jar” task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After the task run successfully, gain the “distance-calculator-4.0.jar” in this project </a:t>
            </a:r>
            <a:r>
              <a:rPr lang="en-US" altLang="zh-CN" dirty="0" err="1"/>
              <a:t>workDIR</a:t>
            </a:r>
            <a:r>
              <a:rPr lang="en-US" altLang="zh-CN" dirty="0"/>
              <a:t> 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Upload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 into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Flink</a:t>
            </a:r>
            <a:r>
              <a:rPr lang="en-US" altLang="zh-CN" dirty="0"/>
              <a:t> http://&lt;Host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Submit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en-US" altLang="zh-CN" dirty="0"/>
              <a:t>Fill in the paraments similar with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Env.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00169" y="1378385"/>
            <a:ext cx="35753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Consume the injected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data into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Write it into the Pravega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Stream via </a:t>
            </a:r>
            <a:r>
              <a:rPr lang="en-US" altLang="zh-CN" sz="1600" dirty="0">
                <a:solidFill>
                  <a:srgbClr val="444444"/>
                </a:solidFill>
              </a:rPr>
              <a:t>Pravega </a:t>
            </a:r>
            <a:r>
              <a:rPr lang="en-US" altLang="zh-CN" sz="1600" dirty="0" err="1">
                <a:solidFill>
                  <a:srgbClr val="444444"/>
                </a:solidFill>
              </a:rPr>
              <a:t>Writr</a:t>
            </a:r>
            <a:r>
              <a:rPr lang="en-US" altLang="zh-CN" sz="1600" dirty="0">
                <a:solidFill>
                  <a:srgbClr val="444444"/>
                </a:solidFill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API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418000" y="1165801"/>
            <a:ext cx="3782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Flink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Job read the data from stream using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ravega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Reader API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Computing and </a:t>
            </a:r>
            <a:r>
              <a:rPr lang="en-US" altLang="zh-CN" sz="1600" dirty="0">
                <a:solidFill>
                  <a:srgbClr val="444444"/>
                </a:solidFill>
              </a:rPr>
              <a:t>processing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 each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fixed 3 time window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Sink to Influx DB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187490" y="5734116"/>
            <a:ext cx="62021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sensor collects the data via Raspberry Pi and write into one MQTT topic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OR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Using simulator to generate the data from one CSV file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461DE13-690A-46FC-BE53-18EDC4353616}"/>
              </a:ext>
            </a:extLst>
          </p:cNvPr>
          <p:cNvGrpSpPr/>
          <p:nvPr/>
        </p:nvGrpSpPr>
        <p:grpSpPr>
          <a:xfrm>
            <a:off x="3409366" y="4654251"/>
            <a:ext cx="568845" cy="640080"/>
            <a:chOff x="587161" y="6078844"/>
            <a:chExt cx="568845" cy="640080"/>
          </a:xfrm>
        </p:grpSpPr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44E39E30-C0DA-4B63-A1B5-B8DF03E64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9C41EB01-7E74-414B-8984-9AFC8C34B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4C0A99-5F4B-4A39-8D67-BC786A00DA7E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76" name="Freeform 152">
                <a:extLst>
                  <a:ext uri="{FF2B5EF4-FFF2-40B4-BE49-F238E27FC236}">
                    <a16:creationId xmlns:a16="http://schemas.microsoft.com/office/drawing/2014/main" id="{E56372C8-5B83-49CA-A792-B6857DA94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53">
                <a:extLst>
                  <a:ext uri="{FF2B5EF4-FFF2-40B4-BE49-F238E27FC236}">
                    <a16:creationId xmlns:a16="http://schemas.microsoft.com/office/drawing/2014/main" id="{0FF10A14-8E7E-4197-BEAC-AF3468ACD9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154">
                <a:extLst>
                  <a:ext uri="{FF2B5EF4-FFF2-40B4-BE49-F238E27FC236}">
                    <a16:creationId xmlns:a16="http://schemas.microsoft.com/office/drawing/2014/main" id="{07F06C04-E1BD-4D43-8B4A-914EBF318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155">
                <a:extLst>
                  <a:ext uri="{FF2B5EF4-FFF2-40B4-BE49-F238E27FC236}">
                    <a16:creationId xmlns:a16="http://schemas.microsoft.com/office/drawing/2014/main" id="{DBF5528E-EEC2-4CBF-82F6-DEAA1A0FAC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156">
                <a:extLst>
                  <a:ext uri="{FF2B5EF4-FFF2-40B4-BE49-F238E27FC236}">
                    <a16:creationId xmlns:a16="http://schemas.microsoft.com/office/drawing/2014/main" id="{A2E4C789-71A7-4B21-93C2-1B7B9B1E8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157">
                <a:extLst>
                  <a:ext uri="{FF2B5EF4-FFF2-40B4-BE49-F238E27FC236}">
                    <a16:creationId xmlns:a16="http://schemas.microsoft.com/office/drawing/2014/main" id="{6E4CD460-6A83-4471-950A-FD709F96B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166">
                <a:extLst>
                  <a:ext uri="{FF2B5EF4-FFF2-40B4-BE49-F238E27FC236}">
                    <a16:creationId xmlns:a16="http://schemas.microsoft.com/office/drawing/2014/main" id="{C5A9C1F4-CB0D-4D28-A73B-C2C337C82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167">
                <a:extLst>
                  <a:ext uri="{FF2B5EF4-FFF2-40B4-BE49-F238E27FC236}">
                    <a16:creationId xmlns:a16="http://schemas.microsoft.com/office/drawing/2014/main" id="{00761E48-B4DF-4289-92E9-C98335CD3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168">
                <a:extLst>
                  <a:ext uri="{FF2B5EF4-FFF2-40B4-BE49-F238E27FC236}">
                    <a16:creationId xmlns:a16="http://schemas.microsoft.com/office/drawing/2014/main" id="{DDB51718-5F13-4C45-869D-1C6A88EECC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169">
                <a:extLst>
                  <a:ext uri="{FF2B5EF4-FFF2-40B4-BE49-F238E27FC236}">
                    <a16:creationId xmlns:a16="http://schemas.microsoft.com/office/drawing/2014/main" id="{63B35250-ECDD-4D43-9E6B-890115919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170">
                <a:extLst>
                  <a:ext uri="{FF2B5EF4-FFF2-40B4-BE49-F238E27FC236}">
                    <a16:creationId xmlns:a16="http://schemas.microsoft.com/office/drawing/2014/main" id="{2537444B-39F5-4440-92C0-7E77A2E9F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171">
                <a:extLst>
                  <a:ext uri="{FF2B5EF4-FFF2-40B4-BE49-F238E27FC236}">
                    <a16:creationId xmlns:a16="http://schemas.microsoft.com/office/drawing/2014/main" id="{6E48391B-5D3D-49A6-8221-6C1FD95CC2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778C715-6BD7-4BFC-BD11-343A0D2EF62B}"/>
              </a:ext>
            </a:extLst>
          </p:cNvPr>
          <p:cNvSpPr txBox="1"/>
          <p:nvPr/>
        </p:nvSpPr>
        <p:spPr>
          <a:xfrm>
            <a:off x="3188037" y="5353288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5EBB5B-8BA6-411E-9889-351A033A3CD1}"/>
              </a:ext>
            </a:extLst>
          </p:cNvPr>
          <p:cNvGrpSpPr/>
          <p:nvPr/>
        </p:nvGrpSpPr>
        <p:grpSpPr>
          <a:xfrm>
            <a:off x="2592910" y="5050774"/>
            <a:ext cx="664267" cy="107884"/>
            <a:chOff x="1864347" y="5970980"/>
            <a:chExt cx="2422369" cy="505534"/>
          </a:xfrm>
        </p:grpSpPr>
        <p:sp>
          <p:nvSpPr>
            <p:cNvPr id="90" name="Freeform 152">
              <a:extLst>
                <a:ext uri="{FF2B5EF4-FFF2-40B4-BE49-F238E27FC236}">
                  <a16:creationId xmlns:a16="http://schemas.microsoft.com/office/drawing/2014/main" id="{21ECE8EE-E83C-4AD5-9ADF-F9587C0B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153">
              <a:extLst>
                <a:ext uri="{FF2B5EF4-FFF2-40B4-BE49-F238E27FC236}">
                  <a16:creationId xmlns:a16="http://schemas.microsoft.com/office/drawing/2014/main" id="{05EA8B2D-08FE-4247-B4A3-94A427F40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154">
              <a:extLst>
                <a:ext uri="{FF2B5EF4-FFF2-40B4-BE49-F238E27FC236}">
                  <a16:creationId xmlns:a16="http://schemas.microsoft.com/office/drawing/2014/main" id="{B79B91CA-C73C-40DD-A8B9-BD4D4BAA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155">
              <a:extLst>
                <a:ext uri="{FF2B5EF4-FFF2-40B4-BE49-F238E27FC236}">
                  <a16:creationId xmlns:a16="http://schemas.microsoft.com/office/drawing/2014/main" id="{15858473-20BE-4D7A-A7AB-CE8C38D3A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156">
              <a:extLst>
                <a:ext uri="{FF2B5EF4-FFF2-40B4-BE49-F238E27FC236}">
                  <a16:creationId xmlns:a16="http://schemas.microsoft.com/office/drawing/2014/main" id="{3AC5D17B-37C0-40CF-8DB0-BA058F61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157">
              <a:extLst>
                <a:ext uri="{FF2B5EF4-FFF2-40B4-BE49-F238E27FC236}">
                  <a16:creationId xmlns:a16="http://schemas.microsoft.com/office/drawing/2014/main" id="{1DF03677-CA58-4BA7-BECF-244B19707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158">
              <a:extLst>
                <a:ext uri="{FF2B5EF4-FFF2-40B4-BE49-F238E27FC236}">
                  <a16:creationId xmlns:a16="http://schemas.microsoft.com/office/drawing/2014/main" id="{D07BB45B-7AB7-47FD-B90C-3860169C1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159">
              <a:extLst>
                <a:ext uri="{FF2B5EF4-FFF2-40B4-BE49-F238E27FC236}">
                  <a16:creationId xmlns:a16="http://schemas.microsoft.com/office/drawing/2014/main" id="{77A99CD7-0FB3-4250-972D-331C8459F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160">
              <a:extLst>
                <a:ext uri="{FF2B5EF4-FFF2-40B4-BE49-F238E27FC236}">
                  <a16:creationId xmlns:a16="http://schemas.microsoft.com/office/drawing/2014/main" id="{79844AE8-B280-4A65-9641-FC4A94218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161">
              <a:extLst>
                <a:ext uri="{FF2B5EF4-FFF2-40B4-BE49-F238E27FC236}">
                  <a16:creationId xmlns:a16="http://schemas.microsoft.com/office/drawing/2014/main" id="{59442F0F-B057-44F0-BD59-3EAA8F83F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0C739245-5947-4089-B8BC-9DDA0B6E5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5085F492-74C4-4EA4-AA86-479BCB3E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9F7441AB-BF6A-4D99-B38D-C4F264B43A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4AF20D86-2A8C-45FE-AC5A-FEA2967AC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9363635D-E01A-4791-AD4D-C3745C57F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04EE75BD-E31A-405F-A7AF-43F25A9F2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37745EB1-B292-45FB-8958-31E4665ADC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AE44EC71-1574-4D5B-9C87-9FBE2EF8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65CDB710-099D-4200-9142-2DE80E961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Freeform 171">
              <a:extLst>
                <a:ext uri="{FF2B5EF4-FFF2-40B4-BE49-F238E27FC236}">
                  <a16:creationId xmlns:a16="http://schemas.microsoft.com/office/drawing/2014/main" id="{7E11CE20-5ED9-4B28-8E50-FB12A016F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72">
              <a:extLst>
                <a:ext uri="{FF2B5EF4-FFF2-40B4-BE49-F238E27FC236}">
                  <a16:creationId xmlns:a16="http://schemas.microsoft.com/office/drawing/2014/main" id="{89C95D05-CCB5-4B62-88F4-63E5843C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73">
              <a:extLst>
                <a:ext uri="{FF2B5EF4-FFF2-40B4-BE49-F238E27FC236}">
                  <a16:creationId xmlns:a16="http://schemas.microsoft.com/office/drawing/2014/main" id="{9950DB32-AD19-4709-8BB5-9E17D5C14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174">
              <a:extLst>
                <a:ext uri="{FF2B5EF4-FFF2-40B4-BE49-F238E27FC236}">
                  <a16:creationId xmlns:a16="http://schemas.microsoft.com/office/drawing/2014/main" id="{C20D57E2-AB7E-4EA3-8E15-1CB3A29CD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75">
              <a:extLst>
                <a:ext uri="{FF2B5EF4-FFF2-40B4-BE49-F238E27FC236}">
                  <a16:creationId xmlns:a16="http://schemas.microsoft.com/office/drawing/2014/main" id="{5CEB9111-DBC9-41EC-8176-EF43E300B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6">
              <a:extLst>
                <a:ext uri="{FF2B5EF4-FFF2-40B4-BE49-F238E27FC236}">
                  <a16:creationId xmlns:a16="http://schemas.microsoft.com/office/drawing/2014/main" id="{68D3BD6D-820A-48DD-94A1-418D149AC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 177">
              <a:extLst>
                <a:ext uri="{FF2B5EF4-FFF2-40B4-BE49-F238E27FC236}">
                  <a16:creationId xmlns:a16="http://schemas.microsoft.com/office/drawing/2014/main" id="{44C3FBEC-6949-44F8-B586-985901AF7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78">
              <a:extLst>
                <a:ext uri="{FF2B5EF4-FFF2-40B4-BE49-F238E27FC236}">
                  <a16:creationId xmlns:a16="http://schemas.microsoft.com/office/drawing/2014/main" id="{B40EA563-DE15-468A-A861-619457F4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79">
              <a:extLst>
                <a:ext uri="{FF2B5EF4-FFF2-40B4-BE49-F238E27FC236}">
                  <a16:creationId xmlns:a16="http://schemas.microsoft.com/office/drawing/2014/main" id="{B145BE95-C1D8-41FD-8681-B2F293E31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80">
              <a:extLst>
                <a:ext uri="{FF2B5EF4-FFF2-40B4-BE49-F238E27FC236}">
                  <a16:creationId xmlns:a16="http://schemas.microsoft.com/office/drawing/2014/main" id="{50DC922F-FB97-4FA9-AE93-8E58FD79F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81">
              <a:extLst>
                <a:ext uri="{FF2B5EF4-FFF2-40B4-BE49-F238E27FC236}">
                  <a16:creationId xmlns:a16="http://schemas.microsoft.com/office/drawing/2014/main" id="{B488BC68-D500-4265-ACD7-BB2F1CBE6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185">
              <a:extLst>
                <a:ext uri="{FF2B5EF4-FFF2-40B4-BE49-F238E27FC236}">
                  <a16:creationId xmlns:a16="http://schemas.microsoft.com/office/drawing/2014/main" id="{6ABC3E54-1200-4A8A-ADB6-5E0DA014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186">
              <a:extLst>
                <a:ext uri="{FF2B5EF4-FFF2-40B4-BE49-F238E27FC236}">
                  <a16:creationId xmlns:a16="http://schemas.microsoft.com/office/drawing/2014/main" id="{E5ED0D07-516D-455E-8B1B-BD9B9A76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en-US" sz="3200" dirty="0"/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30306"/>
            <a:ext cx="4126298" cy="553012"/>
          </a:xfrm>
        </p:spPr>
        <p:txBody>
          <a:bodyPr/>
          <a:lstStyle/>
          <a:p>
            <a:r>
              <a:rPr lang="en-US" altLang="zh-CN" sz="3200" dirty="0"/>
              <a:t>Runtime Preparation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/>
                </a:solidFill>
              </a:rPr>
              <a:t>Modify the deployment configuration – docker-</a:t>
            </a:r>
            <a:r>
              <a:rPr lang="en-US" altLang="zh-CN" sz="3200" dirty="0" err="1">
                <a:solidFill>
                  <a:schemeClr val="bg2"/>
                </a:solidFill>
              </a:rPr>
              <a:t>compose.yml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54507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1600" dirty="0"/>
              <a:t>Most likely only need to change the network related parameters, figure out one available HOST IP</a:t>
            </a:r>
            <a:r>
              <a:rPr lang="zh-CN" altLang="en-US" sz="1600" dirty="0"/>
              <a:t>（</a:t>
            </a:r>
            <a:r>
              <a:rPr lang="en-US" altLang="zh-CN" sz="1600" dirty="0"/>
              <a:t>do not use 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Grafana</a:t>
            </a:r>
          </a:p>
          <a:p>
            <a:pPr lvl="2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./Visualization/Config/</a:t>
            </a:r>
            <a:r>
              <a:rPr lang="en-US" sz="1200" dirty="0" err="1">
                <a:solidFill>
                  <a:schemeClr val="tx1"/>
                </a:solidFill>
                <a:latin typeface="+mn-lt"/>
              </a:rPr>
              <a:t>influxdb-datasource.yaml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 lvl="3">
              <a:spcBef>
                <a:spcPts val="1200"/>
              </a:spcBef>
            </a:pPr>
            <a:r>
              <a:rPr lang="en-US" dirty="0"/>
              <a:t>url: http://192.168.188.130:8086</a:t>
            </a:r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en-US" altLang="zh-CN" dirty="0"/>
              <a:t>Download the code from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Go to </a:t>
            </a:r>
            <a:r>
              <a:rPr lang="en-US" altLang="zh-CN" dirty="0" err="1"/>
              <a:t>workdir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Deploy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CMD</a:t>
            </a:r>
            <a:r>
              <a:rPr lang="zh-CN" altLang="en-US" dirty="0"/>
              <a:t> </a:t>
            </a:r>
            <a:r>
              <a:rPr lang="en-US" altLang="zh-CN" dirty="0"/>
              <a:t>“docker-compose up” OR</a:t>
            </a:r>
            <a:r>
              <a:rPr lang="zh-CN" altLang="en-US" dirty="0"/>
              <a:t> </a:t>
            </a:r>
            <a:r>
              <a:rPr lang="en-US" altLang="zh-CN" dirty="0"/>
              <a:t>“docker-compose up –d” (running</a:t>
            </a:r>
            <a:r>
              <a:rPr lang="zh-CN" altLang="en-US" dirty="0"/>
              <a:t> </a:t>
            </a:r>
            <a:r>
              <a:rPr lang="en-US" altLang="zh-CN" dirty="0"/>
              <a:t>in the background)</a:t>
            </a:r>
          </a:p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/>
              <a:t>Un-deploy</a:t>
            </a:r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1190</Words>
  <Application>Microsoft Office PowerPoint</Application>
  <PresentationFormat>Widescreen</PresentationFormat>
  <Paragraphs>192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Bitmap Image</vt:lpstr>
      <vt:lpstr>Dell EMC  Streaming Data Analytics - Hands-on</vt:lpstr>
      <vt:lpstr>PowerPoint Presentation</vt:lpstr>
      <vt:lpstr>PowerPoint Presentation</vt:lpstr>
      <vt:lpstr>PowerPoint Presentation</vt:lpstr>
      <vt:lpstr>Tools</vt:lpstr>
      <vt:lpstr>Runtime Preparation</vt:lpstr>
      <vt:lpstr>How to setup IDE</vt:lpstr>
      <vt:lpstr>Modify the deployment configuration – docker-compose.yml</vt:lpstr>
      <vt:lpstr>Local deployment of InfluxDB+Grafana+Pravega+IoT GW </vt:lpstr>
      <vt:lpstr>Using local IDE to run Flink Distance Calculation Job -（1）</vt:lpstr>
      <vt:lpstr>Using local IDE to run Flink Distance Calculation Job -（2）</vt:lpstr>
      <vt:lpstr>Using local IDE to run Flink Distance Calculation Job -（3）</vt:lpstr>
      <vt:lpstr>Using local IDE to run Flink Distance Calculation Job -（4）</vt:lpstr>
      <vt:lpstr>Using local IDE to run Flink Distance Calculation Job -（5）</vt:lpstr>
      <vt:lpstr>Using local IDE to run Flink Distance Calculation Job -（6）</vt:lpstr>
      <vt:lpstr>Using local IDE to run Flink Distance Calculation Job -（7）</vt:lpstr>
      <vt:lpstr>Using local IDE to run Flink Distance Calculation Job -（8）</vt:lpstr>
      <vt:lpstr>Open the Grafana to present the result </vt:lpstr>
      <vt:lpstr>Screenshot of Grafana</vt:lpstr>
      <vt:lpstr>Deploy a local Fink cluster</vt:lpstr>
      <vt:lpstr>Package Flink Job App - （1）</vt:lpstr>
      <vt:lpstr>Package Flink Job App - （2）</vt:lpstr>
      <vt:lpstr>Upload Flink App into Flink cluster</vt:lpstr>
      <vt:lpstr>Submit Flink JOB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Wang, Chao</cp:lastModifiedBy>
  <cp:revision>41</cp:revision>
  <dcterms:created xsi:type="dcterms:W3CDTF">2020-02-20T04:02:15Z</dcterms:created>
  <dcterms:modified xsi:type="dcterms:W3CDTF">2020-05-07T01:10:00Z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